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Raleway" charset="1" panose="020B0503030101060003"/>
      <p:regular r:id="rId11"/>
    </p:embeddedFont>
    <p:embeddedFont>
      <p:font typeface="Raleway Bold" charset="1" panose="020B0803030101060003"/>
      <p:regular r:id="rId12"/>
    </p:embeddedFont>
    <p:embeddedFont>
      <p:font typeface="Raleway Thin" charset="1" panose="020B0203030101060003"/>
      <p:regular r:id="rId13"/>
    </p:embeddedFont>
    <p:embeddedFont>
      <p:font typeface="Raleway Heavy" charset="1" panose="020B0003030101060003"/>
      <p:regular r:id="rId14"/>
    </p:embeddedFont>
    <p:embeddedFont>
      <p:font typeface="Now" charset="1" panose="00000500000000000000"/>
      <p:regular r:id="rId15"/>
    </p:embeddedFont>
    <p:embeddedFont>
      <p:font typeface="Now Bold" charset="1" panose="00000800000000000000"/>
      <p:regular r:id="rId16"/>
    </p:embeddedFont>
    <p:embeddedFont>
      <p:font typeface="Now Thin" charset="1" panose="00000300000000000000"/>
      <p:regular r:id="rId17"/>
    </p:embeddedFont>
    <p:embeddedFont>
      <p:font typeface="Now Light" charset="1" panose="00000400000000000000"/>
      <p:regular r:id="rId18"/>
    </p:embeddedFont>
    <p:embeddedFont>
      <p:font typeface="Now Medium" charset="1" panose="00000600000000000000"/>
      <p:regular r:id="rId19"/>
    </p:embeddedFont>
    <p:embeddedFont>
      <p:font typeface="Now Heavy" charset="1" panose="00000A00000000000000"/>
      <p:regular r:id="rId20"/>
    </p:embeddedFont>
    <p:embeddedFont>
      <p:font typeface="Bryndan Write" charset="1" panose="02000503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77.png" Type="http://schemas.openxmlformats.org/officeDocument/2006/relationships/image"/><Relationship Id="rId14" Target="../media/image78.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1.jpe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2500698"/>
            <a:ext cx="16617353"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BASES DE DATOS-SQL  SERVER</a:t>
            </a:r>
          </a:p>
        </p:txBody>
      </p:sp>
      <p:sp>
        <p:nvSpPr>
          <p:cNvPr name="Freeform 4" id="4"/>
          <p:cNvSpPr/>
          <p:nvPr/>
        </p:nvSpPr>
        <p:spPr>
          <a:xfrm flipH="false" flipV="false" rot="1111554">
            <a:off x="12452705" y="2211145"/>
            <a:ext cx="1579639" cy="1085643"/>
          </a:xfrm>
          <a:custGeom>
            <a:avLst/>
            <a:gdLst/>
            <a:ahLst/>
            <a:cxnLst/>
            <a:rect r="r" b="b" t="t" l="l"/>
            <a:pathLst>
              <a:path h="1085643" w="1579639">
                <a:moveTo>
                  <a:pt x="0" y="0"/>
                </a:moveTo>
                <a:lnTo>
                  <a:pt x="1579639" y="0"/>
                </a:lnTo>
                <a:lnTo>
                  <a:pt x="1579639" y="1085642"/>
                </a:lnTo>
                <a:lnTo>
                  <a:pt x="0" y="1085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89746">
            <a:off x="6873481" y="1157097"/>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242524" y="5551589"/>
            <a:ext cx="1540141" cy="1982738"/>
          </a:xfrm>
          <a:custGeom>
            <a:avLst/>
            <a:gdLst/>
            <a:ahLst/>
            <a:cxnLst/>
            <a:rect r="r" b="b" t="t" l="l"/>
            <a:pathLst>
              <a:path h="1982738" w="1540141">
                <a:moveTo>
                  <a:pt x="0" y="0"/>
                </a:moveTo>
                <a:lnTo>
                  <a:pt x="1540141" y="0"/>
                </a:lnTo>
                <a:lnTo>
                  <a:pt x="1540141" y="1982738"/>
                </a:lnTo>
                <a:lnTo>
                  <a:pt x="0" y="19827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787847">
            <a:off x="2819413" y="5743344"/>
            <a:ext cx="1902177" cy="1859369"/>
          </a:xfrm>
          <a:custGeom>
            <a:avLst/>
            <a:gdLst/>
            <a:ahLst/>
            <a:cxnLst/>
            <a:rect r="r" b="b" t="t" l="l"/>
            <a:pathLst>
              <a:path h="1859369" w="1902177">
                <a:moveTo>
                  <a:pt x="0" y="0"/>
                </a:moveTo>
                <a:lnTo>
                  <a:pt x="1902177" y="0"/>
                </a:lnTo>
                <a:lnTo>
                  <a:pt x="1902177" y="1859370"/>
                </a:lnTo>
                <a:lnTo>
                  <a:pt x="0" y="1859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780992" y="7088430"/>
            <a:ext cx="5554402" cy="2221232"/>
          </a:xfrm>
          <a:prstGeom prst="rect">
            <a:avLst/>
          </a:prstGeom>
        </p:spPr>
        <p:txBody>
          <a:bodyPr anchor="t" rtlCol="false" tIns="0" lIns="0" bIns="0" rIns="0">
            <a:spAutoFit/>
          </a:bodyPr>
          <a:lstStyle/>
          <a:p>
            <a:pPr algn="ctr">
              <a:lnSpc>
                <a:spcPts val="8639"/>
              </a:lnSpc>
            </a:pPr>
            <a:r>
              <a:rPr lang="en-US" sz="6399">
                <a:solidFill>
                  <a:srgbClr val="FFFFFF"/>
                </a:solidFill>
                <a:latin typeface="Bryndan Write Bold"/>
              </a:rPr>
              <a:t>PROCESUAL HITO 4</a:t>
            </a:r>
          </a:p>
        </p:txBody>
      </p:sp>
      <p:sp>
        <p:nvSpPr>
          <p:cNvPr name="Freeform 13" id="13"/>
          <p:cNvSpPr/>
          <p:nvPr/>
        </p:nvSpPr>
        <p:spPr>
          <a:xfrm flipH="false" flipV="false" rot="2342060">
            <a:off x="2733390" y="3071679"/>
            <a:ext cx="5530238" cy="4756005"/>
          </a:xfrm>
          <a:custGeom>
            <a:avLst/>
            <a:gdLst/>
            <a:ahLst/>
            <a:cxnLst/>
            <a:rect r="r" b="b" t="t" l="l"/>
            <a:pathLst>
              <a:path h="4756005" w="5530238">
                <a:moveTo>
                  <a:pt x="0" y="0"/>
                </a:moveTo>
                <a:lnTo>
                  <a:pt x="5530239" y="0"/>
                </a:lnTo>
                <a:lnTo>
                  <a:pt x="5530239" y="4756005"/>
                </a:lnTo>
                <a:lnTo>
                  <a:pt x="0" y="475600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638338" y="-2959860"/>
            <a:ext cx="7535792" cy="16112421"/>
          </a:xfrm>
          <a:custGeom>
            <a:avLst/>
            <a:gdLst/>
            <a:ahLst/>
            <a:cxnLst/>
            <a:rect r="r" b="b" t="t" l="l"/>
            <a:pathLst>
              <a:path h="16112421" w="7535792">
                <a:moveTo>
                  <a:pt x="0" y="0"/>
                </a:moveTo>
                <a:lnTo>
                  <a:pt x="7535792" y="0"/>
                </a:lnTo>
                <a:lnTo>
                  <a:pt x="7535792" y="16112421"/>
                </a:lnTo>
                <a:lnTo>
                  <a:pt x="0" y="16112421"/>
                </a:lnTo>
                <a:lnTo>
                  <a:pt x="0" y="0"/>
                </a:lnTo>
                <a:close/>
              </a:path>
            </a:pathLst>
          </a:custGeom>
          <a:blipFill>
            <a:blip r:embed="rId3"/>
            <a:stretch>
              <a:fillRect l="-6383" t="0" r="-58252" b="0"/>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2534851" y="1593994"/>
            <a:ext cx="1364676" cy="937905"/>
          </a:xfrm>
          <a:custGeom>
            <a:avLst/>
            <a:gdLst/>
            <a:ahLst/>
            <a:cxnLst/>
            <a:rect r="r" b="b" t="t" l="l"/>
            <a:pathLst>
              <a:path h="937905" w="1364676">
                <a:moveTo>
                  <a:pt x="0" y="0"/>
                </a:moveTo>
                <a:lnTo>
                  <a:pt x="1364676" y="0"/>
                </a:lnTo>
                <a:lnTo>
                  <a:pt x="1364676"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3559803" y="1920071"/>
            <a:ext cx="11168394" cy="1146664"/>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MUESTRA UN EJEMPLO DE DML.</a:t>
            </a:r>
          </a:p>
        </p:txBody>
      </p:sp>
      <p:sp>
        <p:nvSpPr>
          <p:cNvPr name="TextBox 12" id="12"/>
          <p:cNvSpPr txBox="true"/>
          <p:nvPr/>
        </p:nvSpPr>
        <p:spPr>
          <a:xfrm rot="0">
            <a:off x="2262058" y="3735770"/>
            <a:ext cx="14288352" cy="2729734"/>
          </a:xfrm>
          <a:prstGeom prst="rect">
            <a:avLst/>
          </a:prstGeom>
        </p:spPr>
        <p:txBody>
          <a:bodyPr anchor="t" rtlCol="false" tIns="0" lIns="0" bIns="0" rIns="0">
            <a:spAutoFit/>
          </a:bodyPr>
          <a:lstStyle/>
          <a:p>
            <a:pPr>
              <a:lnSpc>
                <a:spcPts val="5459"/>
              </a:lnSpc>
            </a:pPr>
            <a:r>
              <a:rPr lang="en-US" sz="3899">
                <a:solidFill>
                  <a:srgbClr val="000000"/>
                </a:solidFill>
                <a:latin typeface="Gochi Hand"/>
              </a:rPr>
              <a:t>INSERT INTO USUARIOS</a:t>
            </a:r>
          </a:p>
          <a:p>
            <a:pPr>
              <a:lnSpc>
                <a:spcPts val="5459"/>
              </a:lnSpc>
            </a:pPr>
            <a:r>
              <a:rPr lang="en-US" sz="3899">
                <a:solidFill>
                  <a:srgbClr val="000000"/>
                </a:solidFill>
                <a:latin typeface="Gochi Hand"/>
              </a:rPr>
              <a:t>VALUES(1, 'Juan Pérez', 25, 'juan.perez@example.com'),</a:t>
            </a:r>
          </a:p>
          <a:p>
            <a:pPr>
              <a:lnSpc>
                <a:spcPts val="5459"/>
              </a:lnSpc>
            </a:pPr>
            <a:r>
              <a:rPr lang="en-US" sz="3899">
                <a:solidFill>
                  <a:srgbClr val="000000"/>
                </a:solidFill>
                <a:latin typeface="Gochi Hand"/>
              </a:rPr>
              <a:t>(2, 'María García', 30, 'maria.garcia@example.com'),</a:t>
            </a:r>
          </a:p>
          <a:p>
            <a:pPr>
              <a:lnSpc>
                <a:spcPts val="5459"/>
              </a:lnSpc>
              <a:spcBef>
                <a:spcPct val="0"/>
              </a:spcBef>
            </a:pPr>
            <a:r>
              <a:rPr lang="en-US" sz="3899">
                <a:solidFill>
                  <a:srgbClr val="000000"/>
                </a:solidFill>
                <a:latin typeface="Gochi Hand"/>
              </a:rPr>
              <a:t>(3, 'Carlos Rodríguez', 22, 'carlos.rodriguez@example.com')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836620" y="-3816227"/>
            <a:ext cx="8516487" cy="17632567"/>
          </a:xfrm>
          <a:custGeom>
            <a:avLst/>
            <a:gdLst/>
            <a:ahLst/>
            <a:cxnLst/>
            <a:rect r="r" b="b" t="t" l="l"/>
            <a:pathLst>
              <a:path h="17632567" w="8516487">
                <a:moveTo>
                  <a:pt x="0" y="0"/>
                </a:moveTo>
                <a:lnTo>
                  <a:pt x="8516487" y="0"/>
                </a:lnTo>
                <a:lnTo>
                  <a:pt x="8516487" y="17632567"/>
                </a:lnTo>
                <a:lnTo>
                  <a:pt x="0" y="17632567"/>
                </a:lnTo>
                <a:lnTo>
                  <a:pt x="0" y="0"/>
                </a:lnTo>
                <a:close/>
              </a:path>
            </a:pathLst>
          </a:custGeom>
          <a:blipFill>
            <a:blip r:embed="rId3"/>
            <a:stretch>
              <a:fillRect l="-1834" t="0" r="-58601" b="-636"/>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2534851" y="1593994"/>
            <a:ext cx="1364676" cy="937905"/>
          </a:xfrm>
          <a:custGeom>
            <a:avLst/>
            <a:gdLst/>
            <a:ahLst/>
            <a:cxnLst/>
            <a:rect r="r" b="b" t="t" l="l"/>
            <a:pathLst>
              <a:path h="937905" w="1364676">
                <a:moveTo>
                  <a:pt x="0" y="0"/>
                </a:moveTo>
                <a:lnTo>
                  <a:pt x="1364676" y="0"/>
                </a:lnTo>
                <a:lnTo>
                  <a:pt x="1364676"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4031092" y="1920071"/>
            <a:ext cx="10225815" cy="1146664"/>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PARA QUE SIRVE INNER JOIN</a:t>
            </a:r>
          </a:p>
        </p:txBody>
      </p:sp>
      <p:sp>
        <p:nvSpPr>
          <p:cNvPr name="TextBox 12" id="12"/>
          <p:cNvSpPr txBox="true"/>
          <p:nvPr/>
        </p:nvSpPr>
        <p:spPr>
          <a:xfrm rot="0">
            <a:off x="629212" y="3202800"/>
            <a:ext cx="17658788" cy="4547220"/>
          </a:xfrm>
          <a:prstGeom prst="rect">
            <a:avLst/>
          </a:prstGeom>
        </p:spPr>
        <p:txBody>
          <a:bodyPr anchor="t" rtlCol="false" tIns="0" lIns="0" bIns="0" rIns="0">
            <a:spAutoFit/>
          </a:bodyPr>
          <a:lstStyle/>
          <a:p>
            <a:pPr>
              <a:lnSpc>
                <a:spcPts val="7140"/>
              </a:lnSpc>
              <a:spcBef>
                <a:spcPct val="0"/>
              </a:spcBef>
            </a:pPr>
            <a:r>
              <a:rPr lang="en-US" sz="5100">
                <a:solidFill>
                  <a:srgbClr val="000000"/>
                </a:solidFill>
                <a:latin typeface="Bryndan Write"/>
              </a:rPr>
              <a:t>INNER JOIN es una cláusula utilizada en consultas SQL para combinar filas de dos o más tablas basándose en una condición especificada. La idea principal detrás de INNER JOIN es recuperar solo las filas que tienen correspondencias en ambas tablas en función de una condición de coincidencia.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836620" y="-3816227"/>
            <a:ext cx="8516487" cy="17632567"/>
          </a:xfrm>
          <a:custGeom>
            <a:avLst/>
            <a:gdLst/>
            <a:ahLst/>
            <a:cxnLst/>
            <a:rect r="r" b="b" t="t" l="l"/>
            <a:pathLst>
              <a:path h="17632567" w="8516487">
                <a:moveTo>
                  <a:pt x="0" y="0"/>
                </a:moveTo>
                <a:lnTo>
                  <a:pt x="8516487" y="0"/>
                </a:lnTo>
                <a:lnTo>
                  <a:pt x="8516487" y="17632567"/>
                </a:lnTo>
                <a:lnTo>
                  <a:pt x="0" y="17632567"/>
                </a:lnTo>
                <a:lnTo>
                  <a:pt x="0" y="0"/>
                </a:lnTo>
                <a:close/>
              </a:path>
            </a:pathLst>
          </a:custGeom>
          <a:blipFill>
            <a:blip r:embed="rId3"/>
            <a:stretch>
              <a:fillRect l="-1834" t="0" r="-58601" b="-636"/>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1712199" y="859502"/>
            <a:ext cx="1364676" cy="937905"/>
          </a:xfrm>
          <a:custGeom>
            <a:avLst/>
            <a:gdLst/>
            <a:ahLst/>
            <a:cxnLst/>
            <a:rect r="r" b="b" t="t" l="l"/>
            <a:pathLst>
              <a:path h="937905" w="1364676">
                <a:moveTo>
                  <a:pt x="0" y="0"/>
                </a:moveTo>
                <a:lnTo>
                  <a:pt x="1364677" y="0"/>
                </a:lnTo>
                <a:lnTo>
                  <a:pt x="1364677"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425731" y="1920071"/>
            <a:ext cx="17436538" cy="1146664"/>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DEFINA QUE ES UNA FUNCION DEN AGREGACION</a:t>
            </a:r>
          </a:p>
        </p:txBody>
      </p:sp>
      <p:sp>
        <p:nvSpPr>
          <p:cNvPr name="TextBox 12" id="12"/>
          <p:cNvSpPr txBox="true"/>
          <p:nvPr/>
        </p:nvSpPr>
        <p:spPr>
          <a:xfrm rot="0">
            <a:off x="943817" y="2233931"/>
            <a:ext cx="17658788" cy="6356971"/>
          </a:xfrm>
          <a:prstGeom prst="rect">
            <a:avLst/>
          </a:prstGeom>
        </p:spPr>
        <p:txBody>
          <a:bodyPr anchor="t" rtlCol="false" tIns="0" lIns="0" bIns="0" rIns="0">
            <a:spAutoFit/>
          </a:bodyPr>
          <a:lstStyle/>
          <a:p>
            <a:pPr>
              <a:lnSpc>
                <a:spcPts val="7140"/>
              </a:lnSpc>
            </a:pPr>
          </a:p>
          <a:p>
            <a:pPr>
              <a:lnSpc>
                <a:spcPts val="7140"/>
              </a:lnSpc>
              <a:spcBef>
                <a:spcPct val="0"/>
              </a:spcBef>
            </a:pPr>
            <a:r>
              <a:rPr lang="en-US" sz="5100">
                <a:solidFill>
                  <a:srgbClr val="000000"/>
                </a:solidFill>
                <a:latin typeface="Bryndan Write"/>
              </a:rPr>
              <a:t>Una función de agregación es una función que realiza un cálculo sobre un conjunto de valores y devuelve un único valor resumen. Estas funciones son comúnmente utilizadas en bases de datos y lenguajes de consulta como SQL para realizar operaciones en conjuntos de datos, como sumar, contar, promediar o encontrar el valor máximo/mínimo.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836620" y="-3816227"/>
            <a:ext cx="8516487" cy="17632567"/>
          </a:xfrm>
          <a:custGeom>
            <a:avLst/>
            <a:gdLst/>
            <a:ahLst/>
            <a:cxnLst/>
            <a:rect r="r" b="b" t="t" l="l"/>
            <a:pathLst>
              <a:path h="17632567" w="8516487">
                <a:moveTo>
                  <a:pt x="0" y="0"/>
                </a:moveTo>
                <a:lnTo>
                  <a:pt x="8516487" y="0"/>
                </a:lnTo>
                <a:lnTo>
                  <a:pt x="8516487" y="17632567"/>
                </a:lnTo>
                <a:lnTo>
                  <a:pt x="0" y="17632567"/>
                </a:lnTo>
                <a:lnTo>
                  <a:pt x="0" y="0"/>
                </a:lnTo>
                <a:close/>
              </a:path>
            </a:pathLst>
          </a:custGeom>
          <a:blipFill>
            <a:blip r:embed="rId3"/>
            <a:stretch>
              <a:fillRect l="-1834" t="0" r="-58601" b="-636"/>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889548" y="829763"/>
            <a:ext cx="1364676" cy="937905"/>
          </a:xfrm>
          <a:custGeom>
            <a:avLst/>
            <a:gdLst/>
            <a:ahLst/>
            <a:cxnLst/>
            <a:rect r="r" b="b" t="t" l="l"/>
            <a:pathLst>
              <a:path h="937905" w="1364676">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314606" y="885825"/>
            <a:ext cx="18288000" cy="2318107"/>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LISTA DE FUNCIONES DE AGREGACION QUE CONOZCA</a:t>
            </a:r>
          </a:p>
        </p:txBody>
      </p:sp>
      <p:sp>
        <p:nvSpPr>
          <p:cNvPr name="TextBox 12" id="12"/>
          <p:cNvSpPr txBox="true"/>
          <p:nvPr/>
        </p:nvSpPr>
        <p:spPr>
          <a:xfrm rot="0">
            <a:off x="2394538" y="1770068"/>
            <a:ext cx="14797068" cy="9976470"/>
          </a:xfrm>
          <a:prstGeom prst="rect">
            <a:avLst/>
          </a:prstGeom>
        </p:spPr>
        <p:txBody>
          <a:bodyPr anchor="t" rtlCol="false" tIns="0" lIns="0" bIns="0" rIns="0">
            <a:spAutoFit/>
          </a:bodyPr>
          <a:lstStyle/>
          <a:p>
            <a:pPr>
              <a:lnSpc>
                <a:spcPts val="7140"/>
              </a:lnSpc>
            </a:pPr>
          </a:p>
          <a:p>
            <a:pPr>
              <a:lnSpc>
                <a:spcPts val="7140"/>
              </a:lnSpc>
            </a:pPr>
            <a:r>
              <a:rPr lang="en-US" sz="5100">
                <a:solidFill>
                  <a:srgbClr val="000000"/>
                </a:solidFill>
                <a:latin typeface="Bryndan Write Semi-Bold"/>
              </a:rPr>
              <a:t>SUM (SUMA):</a:t>
            </a:r>
            <a:r>
              <a:rPr lang="en-US" sz="5100">
                <a:solidFill>
                  <a:srgbClr val="000000"/>
                </a:solidFill>
                <a:latin typeface="Bryndan Write"/>
              </a:rPr>
              <a:t> Agrega todos los valores en una columna.</a:t>
            </a:r>
          </a:p>
          <a:p>
            <a:pPr>
              <a:lnSpc>
                <a:spcPts val="7140"/>
              </a:lnSpc>
            </a:pPr>
            <a:r>
              <a:rPr lang="en-US" sz="5100">
                <a:solidFill>
                  <a:srgbClr val="000000"/>
                </a:solidFill>
                <a:latin typeface="Bryndan Write"/>
              </a:rPr>
              <a:t>SELECT SUM(columna) FROM tabla</a:t>
            </a:r>
          </a:p>
          <a:p>
            <a:pPr>
              <a:lnSpc>
                <a:spcPts val="7140"/>
              </a:lnSpc>
            </a:pPr>
          </a:p>
          <a:p>
            <a:pPr>
              <a:lnSpc>
                <a:spcPts val="7140"/>
              </a:lnSpc>
            </a:pPr>
            <a:r>
              <a:rPr lang="en-US" sz="5100">
                <a:solidFill>
                  <a:srgbClr val="000000"/>
                </a:solidFill>
                <a:latin typeface="Bryndan Write Semi-Bold"/>
              </a:rPr>
              <a:t>COUNT (CONTAR):</a:t>
            </a:r>
            <a:r>
              <a:rPr lang="en-US" sz="5100">
                <a:solidFill>
                  <a:srgbClr val="000000"/>
                </a:solidFill>
                <a:latin typeface="Bryndan Write"/>
              </a:rPr>
              <a:t> Cuenta el número de filas en un conjunto de datos.</a:t>
            </a:r>
          </a:p>
          <a:p>
            <a:pPr>
              <a:lnSpc>
                <a:spcPts val="7140"/>
              </a:lnSpc>
            </a:pPr>
            <a:r>
              <a:rPr lang="en-US" sz="5100">
                <a:solidFill>
                  <a:srgbClr val="000000"/>
                </a:solidFill>
                <a:latin typeface="Bryndan Write"/>
              </a:rPr>
              <a:t>SELECT COUNT(columna) FROM tabla</a:t>
            </a:r>
          </a:p>
          <a:p>
            <a:pPr>
              <a:lnSpc>
                <a:spcPts val="7140"/>
              </a:lnSpc>
            </a:pPr>
          </a:p>
          <a:p>
            <a:pPr>
              <a:lnSpc>
                <a:spcPts val="7140"/>
              </a:lnSpc>
            </a:pPr>
          </a:p>
          <a:p>
            <a:pPr>
              <a:lnSpc>
                <a:spcPts val="714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480418" y="-3460025"/>
            <a:ext cx="9228891" cy="17632567"/>
          </a:xfrm>
          <a:custGeom>
            <a:avLst/>
            <a:gdLst/>
            <a:ahLst/>
            <a:cxnLst/>
            <a:rect r="r" b="b" t="t" l="l"/>
            <a:pathLst>
              <a:path h="17632567" w="9228891">
                <a:moveTo>
                  <a:pt x="0" y="0"/>
                </a:moveTo>
                <a:lnTo>
                  <a:pt x="9228891" y="0"/>
                </a:lnTo>
                <a:lnTo>
                  <a:pt x="9228891" y="17632567"/>
                </a:lnTo>
                <a:lnTo>
                  <a:pt x="0" y="17632567"/>
                </a:lnTo>
                <a:lnTo>
                  <a:pt x="0" y="0"/>
                </a:lnTo>
                <a:close/>
              </a:path>
            </a:pathLst>
          </a:custGeom>
          <a:blipFill>
            <a:blip r:embed="rId3"/>
            <a:stretch>
              <a:fillRect l="0" t="-3206" r="-57545" b="-3883"/>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889548" y="829763"/>
            <a:ext cx="1364676" cy="937905"/>
          </a:xfrm>
          <a:custGeom>
            <a:avLst/>
            <a:gdLst/>
            <a:ahLst/>
            <a:cxnLst/>
            <a:rect r="r" b="b" t="t" l="l"/>
            <a:pathLst>
              <a:path h="937905" w="1364676">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314606" y="885825"/>
            <a:ext cx="18288000" cy="2318107"/>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LISTA DE FUNCIONES DE AGREGACION QUE CONOZCA</a:t>
            </a:r>
          </a:p>
        </p:txBody>
      </p:sp>
      <p:sp>
        <p:nvSpPr>
          <p:cNvPr name="TextBox 12" id="12"/>
          <p:cNvSpPr txBox="true"/>
          <p:nvPr/>
        </p:nvSpPr>
        <p:spPr>
          <a:xfrm rot="0">
            <a:off x="1028700" y="1880807"/>
            <a:ext cx="16505401" cy="11786220"/>
          </a:xfrm>
          <a:prstGeom prst="rect">
            <a:avLst/>
          </a:prstGeom>
        </p:spPr>
        <p:txBody>
          <a:bodyPr anchor="t" rtlCol="false" tIns="0" lIns="0" bIns="0" rIns="0">
            <a:spAutoFit/>
          </a:bodyPr>
          <a:lstStyle/>
          <a:p>
            <a:pPr>
              <a:lnSpc>
                <a:spcPts val="7140"/>
              </a:lnSpc>
            </a:pPr>
          </a:p>
          <a:p>
            <a:pPr>
              <a:lnSpc>
                <a:spcPts val="7140"/>
              </a:lnSpc>
            </a:pPr>
            <a:r>
              <a:rPr lang="en-US" sz="5100">
                <a:solidFill>
                  <a:srgbClr val="000000"/>
                </a:solidFill>
                <a:latin typeface="Bryndan Write Semi-Bold"/>
              </a:rPr>
              <a:t>AVG (PROMEDIO): Calcula el promedio de los valores en una columna.</a:t>
            </a:r>
          </a:p>
          <a:p>
            <a:pPr>
              <a:lnSpc>
                <a:spcPts val="7140"/>
              </a:lnSpc>
            </a:pPr>
            <a:r>
              <a:rPr lang="en-US" sz="5100">
                <a:solidFill>
                  <a:srgbClr val="000000"/>
                </a:solidFill>
                <a:latin typeface="Bryndan Write Semi-Bold"/>
              </a:rPr>
              <a:t>SELECT AVG(columna) FROM tabla;</a:t>
            </a:r>
          </a:p>
          <a:p>
            <a:pPr>
              <a:lnSpc>
                <a:spcPts val="7140"/>
              </a:lnSpc>
            </a:pPr>
          </a:p>
          <a:p>
            <a:pPr>
              <a:lnSpc>
                <a:spcPts val="7140"/>
              </a:lnSpc>
            </a:pPr>
            <a:r>
              <a:rPr lang="en-US" sz="5100">
                <a:solidFill>
                  <a:srgbClr val="000000"/>
                </a:solidFill>
                <a:latin typeface="Bryndan Write Semi-Bold"/>
              </a:rPr>
              <a:t>MAX (MÁXIMO) y MIN (MÍNIMO): Encuentran el valor máximo y mínimo en una columna, respectivamente.</a:t>
            </a:r>
          </a:p>
          <a:p>
            <a:pPr>
              <a:lnSpc>
                <a:spcPts val="7140"/>
              </a:lnSpc>
            </a:pPr>
            <a:r>
              <a:rPr lang="en-US" sz="5100">
                <a:solidFill>
                  <a:srgbClr val="000000"/>
                </a:solidFill>
                <a:latin typeface="Bryndan Write Semi-Bold"/>
              </a:rPr>
              <a:t>SELECT MAX(columna) FROM tabla;</a:t>
            </a:r>
          </a:p>
          <a:p>
            <a:pPr>
              <a:lnSpc>
                <a:spcPts val="7140"/>
              </a:lnSpc>
            </a:pPr>
            <a:r>
              <a:rPr lang="en-US" sz="5100">
                <a:solidFill>
                  <a:srgbClr val="000000"/>
                </a:solidFill>
                <a:latin typeface="Bryndan Write Semi-Bold"/>
              </a:rPr>
              <a:t>SELECT MIN(columna) FROM tabla;</a:t>
            </a:r>
          </a:p>
          <a:p>
            <a:pPr>
              <a:lnSpc>
                <a:spcPts val="7140"/>
              </a:lnSpc>
            </a:pPr>
          </a:p>
          <a:p>
            <a:pPr>
              <a:lnSpc>
                <a:spcPts val="7140"/>
              </a:lnSpc>
            </a:pPr>
          </a:p>
          <a:p>
            <a:pPr>
              <a:lnSpc>
                <a:spcPts val="7140"/>
              </a:lnSpc>
            </a:pPr>
          </a:p>
          <a:p>
            <a:pPr>
              <a:lnSpc>
                <a:spcPts val="714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871519" y="-2883811"/>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633080" y="3710680"/>
            <a:ext cx="13805251" cy="5055745"/>
          </a:xfrm>
          <a:prstGeom prst="rect">
            <a:avLst/>
          </a:prstGeom>
        </p:spPr>
        <p:txBody>
          <a:bodyPr anchor="t" rtlCol="false" tIns="0" lIns="0" bIns="0" rIns="0">
            <a:spAutoFit/>
          </a:bodyPr>
          <a:lstStyle/>
          <a:p>
            <a:pPr algn="ctr">
              <a:lnSpc>
                <a:spcPts val="3864"/>
              </a:lnSpc>
            </a:pPr>
          </a:p>
          <a:p>
            <a:pPr algn="ctr">
              <a:lnSpc>
                <a:spcPts val="7405"/>
              </a:lnSpc>
            </a:pPr>
            <a:r>
              <a:rPr lang="en-US" sz="4599">
                <a:solidFill>
                  <a:srgbClr val="000000"/>
                </a:solidFill>
                <a:latin typeface="Now"/>
              </a:rPr>
              <a:t>La función CONCAT en SQL Server se utiliza para concatenar (unir) dos o más cadenas de texto en una sola cadena. Puedes utilizar CONCAT para combinar el contenido de columnas de texto o literales de texto.</a:t>
            </a:r>
          </a:p>
        </p:txBody>
      </p:sp>
      <p:sp>
        <p:nvSpPr>
          <p:cNvPr name="TextBox 11" id="11"/>
          <p:cNvSpPr txBox="true"/>
          <p:nvPr/>
        </p:nvSpPr>
        <p:spPr>
          <a:xfrm rot="0">
            <a:off x="4224712" y="1363054"/>
            <a:ext cx="9838576" cy="4509201"/>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para que sirve la funcion concat en sql-server</a:t>
            </a:r>
          </a:p>
          <a:p>
            <a:pPr algn="ctr">
              <a:lnSpc>
                <a:spcPts val="5740"/>
              </a:lnSpc>
            </a:pPr>
          </a:p>
          <a:p>
            <a:pPr algn="ctr">
              <a:lnSpc>
                <a:spcPts val="5740"/>
              </a:lnSpc>
            </a:pPr>
          </a:p>
          <a:p>
            <a:pPr algn="ctr">
              <a:lnSpc>
                <a:spcPts val="57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706360" y="2675841"/>
            <a:ext cx="13550743" cy="4926459"/>
          </a:xfrm>
          <a:prstGeom prst="rect">
            <a:avLst/>
          </a:prstGeom>
        </p:spPr>
        <p:txBody>
          <a:bodyPr anchor="t" rtlCol="false" tIns="0" lIns="0" bIns="0" rIns="0">
            <a:spAutoFit/>
          </a:bodyPr>
          <a:lstStyle/>
          <a:p>
            <a:pPr>
              <a:lnSpc>
                <a:spcPts val="7888"/>
              </a:lnSpc>
            </a:pPr>
            <a:r>
              <a:rPr lang="en-US" sz="4899">
                <a:solidFill>
                  <a:srgbClr val="000000"/>
                </a:solidFill>
                <a:latin typeface="Now"/>
              </a:rPr>
              <a:t>SELECT MIN(precio) AS PrecioMinimo</a:t>
            </a:r>
          </a:p>
          <a:p>
            <a:pPr>
              <a:lnSpc>
                <a:spcPts val="7888"/>
              </a:lnSpc>
            </a:pPr>
            <a:r>
              <a:rPr lang="en-US" sz="4899">
                <a:solidFill>
                  <a:srgbClr val="000000"/>
                </a:solidFill>
                <a:latin typeface="Now"/>
              </a:rPr>
              <a:t>FROM productos</a:t>
            </a:r>
          </a:p>
          <a:p>
            <a:pPr>
              <a:lnSpc>
                <a:spcPts val="7888"/>
              </a:lnSpc>
            </a:pPr>
          </a:p>
          <a:p>
            <a:pPr>
              <a:lnSpc>
                <a:spcPts val="7888"/>
              </a:lnSpc>
            </a:pPr>
            <a:r>
              <a:rPr lang="en-US" sz="4899">
                <a:solidFill>
                  <a:srgbClr val="000000"/>
                </a:solidFill>
                <a:latin typeface="Now"/>
              </a:rPr>
              <a:t>SELECT MAX(precio) AS PrecioMaximo</a:t>
            </a:r>
          </a:p>
          <a:p>
            <a:pPr algn="l">
              <a:lnSpc>
                <a:spcPts val="7888"/>
              </a:lnSpc>
            </a:pPr>
            <a:r>
              <a:rPr lang="en-US" sz="4899">
                <a:solidFill>
                  <a:srgbClr val="000000"/>
                </a:solidFill>
                <a:latin typeface="Now"/>
              </a:rPr>
              <a:t>FROM productos</a:t>
            </a:r>
          </a:p>
        </p:txBody>
      </p:sp>
      <p:sp>
        <p:nvSpPr>
          <p:cNvPr name="TextBox 11" id="11"/>
          <p:cNvSpPr txBox="true"/>
          <p:nvPr/>
        </p:nvSpPr>
        <p:spPr>
          <a:xfrm rot="0">
            <a:off x="4224712" y="812491"/>
            <a:ext cx="9838576" cy="16139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Muestra un ejemplo del uso de MIN-MAX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045556" y="2715857"/>
            <a:ext cx="8766810" cy="5014517"/>
          </a:xfrm>
          <a:prstGeom prst="rect">
            <a:avLst/>
          </a:prstGeom>
        </p:spPr>
        <p:txBody>
          <a:bodyPr anchor="t" rtlCol="false" tIns="0" lIns="0" bIns="0" rIns="0">
            <a:spAutoFit/>
          </a:bodyPr>
          <a:lstStyle/>
          <a:p>
            <a:pPr algn="ctr">
              <a:lnSpc>
                <a:spcPts val="12877"/>
              </a:lnSpc>
            </a:pPr>
            <a:r>
              <a:rPr lang="en-US" sz="13698">
                <a:solidFill>
                  <a:srgbClr val="FFFFFF"/>
                </a:solidFill>
                <a:latin typeface="Gochi Hand"/>
              </a:rPr>
              <a:t>MANEJO DE CONSULTAS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633080" y="3377935"/>
            <a:ext cx="13550743" cy="1926084"/>
          </a:xfrm>
          <a:prstGeom prst="rect">
            <a:avLst/>
          </a:prstGeom>
        </p:spPr>
        <p:txBody>
          <a:bodyPr anchor="t" rtlCol="false" tIns="0" lIns="0" bIns="0" rIns="0">
            <a:spAutoFit/>
          </a:bodyPr>
          <a:lstStyle/>
          <a:p>
            <a:pPr algn="l">
              <a:lnSpc>
                <a:spcPts val="7888"/>
              </a:lnSpc>
            </a:pPr>
            <a:r>
              <a:rPr lang="en-US" sz="4899">
                <a:solidFill>
                  <a:srgbClr val="000000"/>
                </a:solidFill>
                <a:latin typeface="Now"/>
              </a:rPr>
              <a:t>María Gómez es la empleada con el cargo de "Agente de Ventas"</a:t>
            </a:r>
          </a:p>
        </p:txBody>
      </p:sp>
      <p:sp>
        <p:nvSpPr>
          <p:cNvPr name="TextBox 11" id="11"/>
          <p:cNvSpPr txBox="true"/>
          <p:nvPr/>
        </p:nvSpPr>
        <p:spPr>
          <a:xfrm rot="0">
            <a:off x="2633080" y="450590"/>
            <a:ext cx="12627046" cy="23377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¿Cuáles son los empleados que tienen el título "Agente de Ventas"?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633080" y="3377935"/>
            <a:ext cx="13550743" cy="1926084"/>
          </a:xfrm>
          <a:prstGeom prst="rect">
            <a:avLst/>
          </a:prstGeom>
        </p:spPr>
        <p:txBody>
          <a:bodyPr anchor="t" rtlCol="false" tIns="0" lIns="0" bIns="0" rIns="0">
            <a:spAutoFit/>
          </a:bodyPr>
          <a:lstStyle/>
          <a:p>
            <a:pPr algn="l">
              <a:lnSpc>
                <a:spcPts val="7888"/>
              </a:lnSpc>
            </a:pPr>
            <a:r>
              <a:rPr lang="en-US" sz="4899">
                <a:solidFill>
                  <a:srgbClr val="000000"/>
                </a:solidFill>
                <a:latin typeface="Now"/>
              </a:rPr>
              <a:t>El cliente con ID 1 (John Doe) ha reservado un paquete turístico a "Paris".</a:t>
            </a:r>
          </a:p>
        </p:txBody>
      </p:sp>
      <p:sp>
        <p:nvSpPr>
          <p:cNvPr name="TextBox 11" id="11"/>
          <p:cNvSpPr txBox="true"/>
          <p:nvPr/>
        </p:nvSpPr>
        <p:spPr>
          <a:xfrm rot="0">
            <a:off x="2349098" y="663258"/>
            <a:ext cx="12627046" cy="23377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¿Cuáles son los destinos de los paquetes turísticos reservados por el cliente con ID 1?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254688" y="-2000897"/>
            <a:ext cx="9192274" cy="14525302"/>
          </a:xfrm>
          <a:custGeom>
            <a:avLst/>
            <a:gdLst/>
            <a:ahLst/>
            <a:cxnLst/>
            <a:rect r="r" b="b" t="t" l="l"/>
            <a:pathLst>
              <a:path h="14525302" w="9192274">
                <a:moveTo>
                  <a:pt x="0" y="0"/>
                </a:moveTo>
                <a:lnTo>
                  <a:pt x="9192274" y="0"/>
                </a:lnTo>
                <a:lnTo>
                  <a:pt x="9192274" y="14525302"/>
                </a:lnTo>
                <a:lnTo>
                  <a:pt x="0" y="14525302"/>
                </a:lnTo>
                <a:lnTo>
                  <a:pt x="0" y="0"/>
                </a:lnTo>
                <a:close/>
              </a:path>
            </a:pathLst>
          </a:custGeom>
          <a:blipFill>
            <a:blip r:embed="rId3"/>
            <a:stretch>
              <a:fillRect l="0" t="0" r="-24536" b="0"/>
            </a:stretch>
          </a:blipFill>
        </p:spPr>
      </p:sp>
      <p:sp>
        <p:nvSpPr>
          <p:cNvPr name="TextBox 4" id="4"/>
          <p:cNvSpPr txBox="true"/>
          <p:nvPr/>
        </p:nvSpPr>
        <p:spPr>
          <a:xfrm rot="0">
            <a:off x="1766325" y="1449097"/>
            <a:ext cx="14342329" cy="2815593"/>
          </a:xfrm>
          <a:prstGeom prst="rect">
            <a:avLst/>
          </a:prstGeom>
        </p:spPr>
        <p:txBody>
          <a:bodyPr anchor="t" rtlCol="false" tIns="0" lIns="0" bIns="0" rIns="0">
            <a:spAutoFit/>
          </a:bodyPr>
          <a:lstStyle/>
          <a:p>
            <a:pPr algn="ctr">
              <a:lnSpc>
                <a:spcPts val="7140"/>
              </a:lnSpc>
            </a:pPr>
            <a:r>
              <a:rPr lang="en-US" sz="6800">
                <a:solidFill>
                  <a:srgbClr val="000000"/>
                </a:solidFill>
                <a:latin typeface="Bryndan Write"/>
              </a:rPr>
              <a:t>UNIVERSIDAD PRIVADA FRANZ TAMAYO </a:t>
            </a:r>
          </a:p>
          <a:p>
            <a:pPr algn="ctr">
              <a:lnSpc>
                <a:spcPts val="7140"/>
              </a:lnSpc>
            </a:pPr>
            <a:r>
              <a:rPr lang="en-US" sz="6800">
                <a:solidFill>
                  <a:srgbClr val="000000"/>
                </a:solidFill>
                <a:latin typeface="Bryndan Write"/>
              </a:rPr>
              <a:t>DEFENSA HITO 4 - TAREA FINAL</a:t>
            </a:r>
          </a:p>
        </p:txBody>
      </p:sp>
      <p:sp>
        <p:nvSpPr>
          <p:cNvPr name="TextBox 5" id="5"/>
          <p:cNvSpPr txBox="true"/>
          <p:nvPr/>
        </p:nvSpPr>
        <p:spPr>
          <a:xfrm rot="0">
            <a:off x="3153104" y="4483722"/>
            <a:ext cx="11568771" cy="4494764"/>
          </a:xfrm>
          <a:prstGeom prst="rect">
            <a:avLst/>
          </a:prstGeom>
        </p:spPr>
        <p:txBody>
          <a:bodyPr anchor="t" rtlCol="false" tIns="0" lIns="0" bIns="0" rIns="0">
            <a:spAutoFit/>
          </a:bodyPr>
          <a:lstStyle/>
          <a:p>
            <a:pPr algn="just">
              <a:lnSpc>
                <a:spcPts val="6008"/>
              </a:lnSpc>
            </a:pPr>
            <a:r>
              <a:rPr lang="en-US" sz="3708" spc="89">
                <a:solidFill>
                  <a:srgbClr val="000000"/>
                </a:solidFill>
                <a:latin typeface="Raleway"/>
              </a:rPr>
              <a:t>Estudiante: Univ. Cristian Mamani Velasquez</a:t>
            </a:r>
          </a:p>
          <a:p>
            <a:pPr algn="just">
              <a:lnSpc>
                <a:spcPts val="6008"/>
              </a:lnSpc>
            </a:pPr>
            <a:r>
              <a:rPr lang="en-US" sz="3708" spc="89">
                <a:solidFill>
                  <a:srgbClr val="000000"/>
                </a:solidFill>
                <a:latin typeface="Raleway"/>
              </a:rPr>
              <a:t>Asignatura: BASE DE DATOS I</a:t>
            </a:r>
          </a:p>
          <a:p>
            <a:pPr algn="just">
              <a:lnSpc>
                <a:spcPts val="6008"/>
              </a:lnSpc>
            </a:pPr>
            <a:r>
              <a:rPr lang="en-US" sz="3708" spc="89">
                <a:solidFill>
                  <a:srgbClr val="000000"/>
                </a:solidFill>
                <a:latin typeface="Raleway"/>
              </a:rPr>
              <a:t>Carrera: INGENIERÍA DE SISTEMAS </a:t>
            </a:r>
          </a:p>
          <a:p>
            <a:pPr algn="just">
              <a:lnSpc>
                <a:spcPts val="6008"/>
              </a:lnSpc>
            </a:pPr>
            <a:r>
              <a:rPr lang="en-US" sz="3708" spc="89">
                <a:solidFill>
                  <a:srgbClr val="000000"/>
                </a:solidFill>
                <a:latin typeface="Raleway"/>
              </a:rPr>
              <a:t>Paralelo: BDA (1) </a:t>
            </a:r>
          </a:p>
          <a:p>
            <a:pPr algn="just">
              <a:lnSpc>
                <a:spcPts val="6008"/>
              </a:lnSpc>
            </a:pPr>
            <a:r>
              <a:rPr lang="en-US" sz="3708" spc="89">
                <a:solidFill>
                  <a:srgbClr val="000000"/>
                </a:solidFill>
                <a:latin typeface="Raleway"/>
              </a:rPr>
              <a:t>Docente: Lic. William Barra Paredes </a:t>
            </a:r>
          </a:p>
          <a:p>
            <a:pPr algn="just">
              <a:lnSpc>
                <a:spcPts val="6008"/>
              </a:lnSpc>
            </a:pPr>
            <a:r>
              <a:rPr lang="en-US" sz="3708" spc="89">
                <a:solidFill>
                  <a:srgbClr val="000000"/>
                </a:solidFill>
                <a:latin typeface="Raleway"/>
              </a:rPr>
              <a:t>fecha: 19/11/2023</a:t>
            </a:r>
          </a:p>
        </p:txBody>
      </p:sp>
      <p:sp>
        <p:nvSpPr>
          <p:cNvPr name="Freeform 6" id="6"/>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567007" y="665617"/>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297040" y="7887428"/>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633080" y="3377935"/>
            <a:ext cx="13550743" cy="1926084"/>
          </a:xfrm>
          <a:prstGeom prst="rect">
            <a:avLst/>
          </a:prstGeom>
        </p:spPr>
        <p:txBody>
          <a:bodyPr anchor="t" rtlCol="false" tIns="0" lIns="0" bIns="0" rIns="0">
            <a:spAutoFit/>
          </a:bodyPr>
          <a:lstStyle/>
          <a:p>
            <a:pPr algn="l">
              <a:lnSpc>
                <a:spcPts val="7888"/>
              </a:lnSpc>
            </a:pPr>
            <a:r>
              <a:rPr lang="en-US" sz="4899">
                <a:solidFill>
                  <a:srgbClr val="000000"/>
                </a:solidFill>
                <a:latin typeface="Now"/>
              </a:rPr>
              <a:t>Jane Smith ha reservado el paquete turístico "Explora Nueva York".</a:t>
            </a:r>
          </a:p>
        </p:txBody>
      </p:sp>
      <p:sp>
        <p:nvSpPr>
          <p:cNvPr name="TextBox 11" id="11"/>
          <p:cNvSpPr txBox="true"/>
          <p:nvPr/>
        </p:nvSpPr>
        <p:spPr>
          <a:xfrm rot="0">
            <a:off x="2349098" y="663258"/>
            <a:ext cx="12627046" cy="23377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¿Cuáles son los paquetes turísticos reservados por el cliente llamado "Jane Smith"?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428337" y="3543882"/>
            <a:ext cx="13550743" cy="4926459"/>
          </a:xfrm>
          <a:prstGeom prst="rect">
            <a:avLst/>
          </a:prstGeom>
        </p:spPr>
        <p:txBody>
          <a:bodyPr anchor="t" rtlCol="false" tIns="0" lIns="0" bIns="0" rIns="0">
            <a:spAutoFit/>
          </a:bodyPr>
          <a:lstStyle/>
          <a:p>
            <a:pPr>
              <a:lnSpc>
                <a:spcPts val="7888"/>
              </a:lnSpc>
            </a:pPr>
            <a:r>
              <a:rPr lang="en-US" sz="4899">
                <a:solidFill>
                  <a:srgbClr val="000000"/>
                </a:solidFill>
                <a:latin typeface="Now"/>
              </a:rPr>
              <a:t>John Doe: Paris</a:t>
            </a:r>
          </a:p>
          <a:p>
            <a:pPr>
              <a:lnSpc>
                <a:spcPts val="7888"/>
              </a:lnSpc>
            </a:pPr>
            <a:r>
              <a:rPr lang="en-US" sz="4899">
                <a:solidFill>
                  <a:srgbClr val="000000"/>
                </a:solidFill>
                <a:latin typeface="Now"/>
              </a:rPr>
              <a:t>Jane Smith: Nueva York</a:t>
            </a:r>
          </a:p>
          <a:p>
            <a:pPr>
              <a:lnSpc>
                <a:spcPts val="7888"/>
              </a:lnSpc>
            </a:pPr>
            <a:r>
              <a:rPr lang="en-US" sz="4899">
                <a:solidFill>
                  <a:srgbClr val="000000"/>
                </a:solidFill>
                <a:latin typeface="Now"/>
              </a:rPr>
              <a:t>Bot Johnson: Tokio</a:t>
            </a:r>
          </a:p>
          <a:p>
            <a:pPr>
              <a:lnSpc>
                <a:spcPts val="7888"/>
              </a:lnSpc>
            </a:pPr>
            <a:r>
              <a:rPr lang="en-US" sz="4899">
                <a:solidFill>
                  <a:srgbClr val="000000"/>
                </a:solidFill>
                <a:latin typeface="Now"/>
              </a:rPr>
              <a:t>Alice Williams: Roma</a:t>
            </a:r>
          </a:p>
          <a:p>
            <a:pPr algn="l">
              <a:lnSpc>
                <a:spcPts val="7888"/>
              </a:lnSpc>
            </a:pPr>
            <a:r>
              <a:rPr lang="en-US" sz="4899">
                <a:solidFill>
                  <a:srgbClr val="000000"/>
                </a:solidFill>
                <a:latin typeface="Now"/>
              </a:rPr>
              <a:t>Charlie Brown: Sidney</a:t>
            </a:r>
          </a:p>
        </p:txBody>
      </p:sp>
      <p:sp>
        <p:nvSpPr>
          <p:cNvPr name="TextBox 11" id="11"/>
          <p:cNvSpPr txBox="true"/>
          <p:nvPr/>
        </p:nvSpPr>
        <p:spPr>
          <a:xfrm rot="0">
            <a:off x="1014664" y="-60543"/>
            <a:ext cx="15699746" cy="3785400"/>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 ¿Cuáles son los nombres de los clientes, los destinos de sus paquetes turísticos y los nombres de los empleados que gestionaron esas reservas?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941820" y="4089970"/>
            <a:ext cx="13550743" cy="1926084"/>
          </a:xfrm>
          <a:prstGeom prst="rect">
            <a:avLst/>
          </a:prstGeom>
        </p:spPr>
        <p:txBody>
          <a:bodyPr anchor="t" rtlCol="false" tIns="0" lIns="0" bIns="0" rIns="0">
            <a:spAutoFit/>
          </a:bodyPr>
          <a:lstStyle/>
          <a:p>
            <a:pPr algn="l">
              <a:lnSpc>
                <a:spcPts val="7888"/>
              </a:lnSpc>
            </a:pPr>
            <a:r>
              <a:rPr lang="en-US" sz="4899">
                <a:solidFill>
                  <a:srgbClr val="000000"/>
                </a:solidFill>
                <a:latin typeface="Now"/>
              </a:rPr>
              <a:t>La cantidad total de personas que han hecho reservas es 9.</a:t>
            </a:r>
          </a:p>
        </p:txBody>
      </p:sp>
      <p:sp>
        <p:nvSpPr>
          <p:cNvPr name="TextBox 11" id="11"/>
          <p:cNvSpPr txBox="true"/>
          <p:nvPr/>
        </p:nvSpPr>
        <p:spPr>
          <a:xfrm rot="0">
            <a:off x="1028700" y="663258"/>
            <a:ext cx="15699746" cy="23377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¿Cuál es la cantidad total de personas que han reservado paquetes turísticos en la agencia?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553552" y="-3524852"/>
            <a:ext cx="8862929" cy="15912633"/>
          </a:xfrm>
          <a:custGeom>
            <a:avLst/>
            <a:gdLst/>
            <a:ahLst/>
            <a:cxnLst/>
            <a:rect r="r" b="b" t="t" l="l"/>
            <a:pathLst>
              <a:path h="15912633" w="8862929">
                <a:moveTo>
                  <a:pt x="0" y="0"/>
                </a:moveTo>
                <a:lnTo>
                  <a:pt x="8862929" y="0"/>
                </a:lnTo>
                <a:lnTo>
                  <a:pt x="8862929" y="15912633"/>
                </a:lnTo>
                <a:lnTo>
                  <a:pt x="0" y="15912633"/>
                </a:lnTo>
                <a:lnTo>
                  <a:pt x="0" y="0"/>
                </a:lnTo>
                <a:close/>
              </a:path>
            </a:pathLst>
          </a:custGeom>
          <a:blipFill>
            <a:blip r:embed="rId3"/>
            <a:stretch>
              <a:fillRect l="-178" t="0" r="-38068"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941820" y="4089970"/>
            <a:ext cx="13550743" cy="1926084"/>
          </a:xfrm>
          <a:prstGeom prst="rect">
            <a:avLst/>
          </a:prstGeom>
        </p:spPr>
        <p:txBody>
          <a:bodyPr anchor="t" rtlCol="false" tIns="0" lIns="0" bIns="0" rIns="0">
            <a:spAutoFit/>
          </a:bodyPr>
          <a:lstStyle/>
          <a:p>
            <a:pPr algn="l">
              <a:lnSpc>
                <a:spcPts val="7888"/>
              </a:lnSpc>
            </a:pPr>
            <a:r>
              <a:rPr lang="en-US" sz="4899">
                <a:solidFill>
                  <a:srgbClr val="000000"/>
                </a:solidFill>
                <a:latin typeface="Now"/>
              </a:rPr>
              <a:t>Ha habido una reserva para el paquete turístico "Aventura en Tokio".</a:t>
            </a:r>
          </a:p>
        </p:txBody>
      </p:sp>
      <p:sp>
        <p:nvSpPr>
          <p:cNvPr name="TextBox 11" id="11"/>
          <p:cNvSpPr txBox="true"/>
          <p:nvPr/>
        </p:nvSpPr>
        <p:spPr>
          <a:xfrm rot="0">
            <a:off x="1028700" y="663258"/>
            <a:ext cx="15699746" cy="2337798"/>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¿Cuántas reservas se han realizado para el paquete turístico llamado "Aventura en Tokio"?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111554">
            <a:off x="12053218" y="2004086"/>
            <a:ext cx="1947347" cy="1338359"/>
          </a:xfrm>
          <a:custGeom>
            <a:avLst/>
            <a:gdLst/>
            <a:ahLst/>
            <a:cxnLst/>
            <a:rect r="r" b="b" t="t" l="l"/>
            <a:pathLst>
              <a:path h="1338359" w="1947347">
                <a:moveTo>
                  <a:pt x="0" y="0"/>
                </a:moveTo>
                <a:lnTo>
                  <a:pt x="1947347" y="0"/>
                </a:lnTo>
                <a:lnTo>
                  <a:pt x="1947347" y="1338359"/>
                </a:lnTo>
                <a:lnTo>
                  <a:pt x="0" y="1338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2005210" y="2739116"/>
            <a:ext cx="2068144" cy="1756042"/>
          </a:xfrm>
          <a:custGeom>
            <a:avLst/>
            <a:gdLst/>
            <a:ahLst/>
            <a:cxnLst/>
            <a:rect r="r" b="b" t="t" l="l"/>
            <a:pathLst>
              <a:path h="1756042" w="2068144">
                <a:moveTo>
                  <a:pt x="0" y="0"/>
                </a:moveTo>
                <a:lnTo>
                  <a:pt x="2068144" y="0"/>
                </a:lnTo>
                <a:lnTo>
                  <a:pt x="2068144" y="1756042"/>
                </a:lnTo>
                <a:lnTo>
                  <a:pt x="0" y="17560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880133">
            <a:off x="14343465" y="5905114"/>
            <a:ext cx="2068144" cy="1756042"/>
          </a:xfrm>
          <a:custGeom>
            <a:avLst/>
            <a:gdLst/>
            <a:ahLst/>
            <a:cxnLst/>
            <a:rect r="r" b="b" t="t" l="l"/>
            <a:pathLst>
              <a:path h="1756042" w="2068144">
                <a:moveTo>
                  <a:pt x="0" y="0"/>
                </a:moveTo>
                <a:lnTo>
                  <a:pt x="2068144" y="0"/>
                </a:lnTo>
                <a:lnTo>
                  <a:pt x="2068144" y="1756042"/>
                </a:lnTo>
                <a:lnTo>
                  <a:pt x="0" y="17560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4903072" y="1762292"/>
            <a:ext cx="8050540" cy="6923464"/>
          </a:xfrm>
          <a:custGeom>
            <a:avLst/>
            <a:gdLst/>
            <a:ahLst/>
            <a:cxnLst/>
            <a:rect r="r" b="b" t="t" l="l"/>
            <a:pathLst>
              <a:path h="6923464" w="8050540">
                <a:moveTo>
                  <a:pt x="0" y="0"/>
                </a:moveTo>
                <a:lnTo>
                  <a:pt x="8050540" y="0"/>
                </a:lnTo>
                <a:lnTo>
                  <a:pt x="8050540" y="6923464"/>
                </a:lnTo>
                <a:lnTo>
                  <a:pt x="0" y="69234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4391336" y="4151846"/>
            <a:ext cx="9505328" cy="2135707"/>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¡GRACIAS!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Freeform 5" id="5"/>
          <p:cNvSpPr/>
          <p:nvPr/>
        </p:nvSpPr>
        <p:spPr>
          <a:xfrm flipH="false" flipV="false" rot="1353809">
            <a:off x="748488" y="868295"/>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97565" y="1733096"/>
            <a:ext cx="15248537" cy="6162080"/>
          </a:xfrm>
          <a:custGeom>
            <a:avLst/>
            <a:gdLst/>
            <a:ahLst/>
            <a:cxnLst/>
            <a:rect r="r" b="b" t="t" l="l"/>
            <a:pathLst>
              <a:path h="6162080" w="15248537">
                <a:moveTo>
                  <a:pt x="0" y="0"/>
                </a:moveTo>
                <a:lnTo>
                  <a:pt x="15248537" y="0"/>
                </a:lnTo>
                <a:lnTo>
                  <a:pt x="15248537" y="6162079"/>
                </a:lnTo>
                <a:lnTo>
                  <a:pt x="0" y="6162079"/>
                </a:lnTo>
                <a:lnTo>
                  <a:pt x="0" y="0"/>
                </a:lnTo>
                <a:close/>
              </a:path>
            </a:pathLst>
          </a:custGeom>
          <a:blipFill>
            <a:blip r:embed="rId8"/>
            <a:stretch>
              <a:fillRect l="0" t="0" r="0" b="0"/>
            </a:stretch>
          </a:blipFill>
        </p:spPr>
      </p:sp>
      <p:sp>
        <p:nvSpPr>
          <p:cNvPr name="TextBox 8" id="8"/>
          <p:cNvSpPr txBox="true"/>
          <p:nvPr/>
        </p:nvSpPr>
        <p:spPr>
          <a:xfrm rot="0">
            <a:off x="4656530" y="406267"/>
            <a:ext cx="9906656" cy="1221867"/>
          </a:xfrm>
          <a:prstGeom prst="rect">
            <a:avLst/>
          </a:prstGeom>
        </p:spPr>
        <p:txBody>
          <a:bodyPr anchor="t" rtlCol="false" tIns="0" lIns="0" bIns="0" rIns="0">
            <a:spAutoFit/>
          </a:bodyPr>
          <a:lstStyle/>
          <a:p>
            <a:pPr algn="ctr">
              <a:lnSpc>
                <a:spcPts val="9024"/>
              </a:lnSpc>
            </a:pPr>
            <a:r>
              <a:rPr lang="en-US" sz="9600">
                <a:solidFill>
                  <a:srgbClr val="000000"/>
                </a:solidFill>
                <a:latin typeface="Gochi Hand"/>
              </a:rPr>
              <a:t>TABLA CLI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Freeform 5" id="5"/>
          <p:cNvSpPr/>
          <p:nvPr/>
        </p:nvSpPr>
        <p:spPr>
          <a:xfrm flipH="true" flipV="false" rot="0">
            <a:off x="320616" y="-252327"/>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2051454"/>
            <a:ext cx="16230600" cy="6184092"/>
          </a:xfrm>
          <a:custGeom>
            <a:avLst/>
            <a:gdLst/>
            <a:ahLst/>
            <a:cxnLst/>
            <a:rect r="r" b="b" t="t" l="l"/>
            <a:pathLst>
              <a:path h="6184092" w="16230600">
                <a:moveTo>
                  <a:pt x="0" y="0"/>
                </a:moveTo>
                <a:lnTo>
                  <a:pt x="16230600" y="0"/>
                </a:lnTo>
                <a:lnTo>
                  <a:pt x="16230600" y="6184092"/>
                </a:lnTo>
                <a:lnTo>
                  <a:pt x="0" y="6184092"/>
                </a:lnTo>
                <a:lnTo>
                  <a:pt x="0" y="0"/>
                </a:lnTo>
                <a:close/>
              </a:path>
            </a:pathLst>
          </a:custGeom>
          <a:blipFill>
            <a:blip r:embed="rId8"/>
            <a:stretch>
              <a:fillRect l="0" t="0" r="0" b="-5340"/>
            </a:stretch>
          </a:blipFill>
        </p:spPr>
      </p:sp>
      <p:sp>
        <p:nvSpPr>
          <p:cNvPr name="TextBox 8" id="8"/>
          <p:cNvSpPr txBox="true"/>
          <p:nvPr/>
        </p:nvSpPr>
        <p:spPr>
          <a:xfrm rot="0">
            <a:off x="4983099" y="829587"/>
            <a:ext cx="9906656" cy="1221867"/>
          </a:xfrm>
          <a:prstGeom prst="rect">
            <a:avLst/>
          </a:prstGeom>
        </p:spPr>
        <p:txBody>
          <a:bodyPr anchor="t" rtlCol="false" tIns="0" lIns="0" bIns="0" rIns="0">
            <a:spAutoFit/>
          </a:bodyPr>
          <a:lstStyle/>
          <a:p>
            <a:pPr algn="ctr">
              <a:lnSpc>
                <a:spcPts val="9024"/>
              </a:lnSpc>
            </a:pPr>
            <a:r>
              <a:rPr lang="en-US" sz="9600">
                <a:solidFill>
                  <a:srgbClr val="000000"/>
                </a:solidFill>
                <a:latin typeface="Gochi Hand"/>
              </a:rPr>
              <a:t>TABLA DESTINOS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721296">
            <a:off x="-456612" y="8540856"/>
            <a:ext cx="5637056" cy="1434887"/>
          </a:xfrm>
          <a:custGeom>
            <a:avLst/>
            <a:gdLst/>
            <a:ahLst/>
            <a:cxnLst/>
            <a:rect r="r" b="b" t="t" l="l"/>
            <a:pathLst>
              <a:path h="1434887" w="5637056">
                <a:moveTo>
                  <a:pt x="0" y="0"/>
                </a:moveTo>
                <a:lnTo>
                  <a:pt x="5637056" y="0"/>
                </a:lnTo>
                <a:lnTo>
                  <a:pt x="5637056" y="1434888"/>
                </a:lnTo>
                <a:lnTo>
                  <a:pt x="0" y="1434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26566">
            <a:off x="-835472" y="213245"/>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671314">
            <a:off x="15110651" y="8074550"/>
            <a:ext cx="3728345" cy="2367499"/>
          </a:xfrm>
          <a:custGeom>
            <a:avLst/>
            <a:gdLst/>
            <a:ahLst/>
            <a:cxnLst/>
            <a:rect r="r" b="b" t="t" l="l"/>
            <a:pathLst>
              <a:path h="2367499" w="3728345">
                <a:moveTo>
                  <a:pt x="0" y="0"/>
                </a:moveTo>
                <a:lnTo>
                  <a:pt x="3728345" y="0"/>
                </a:lnTo>
                <a:lnTo>
                  <a:pt x="3728345" y="2367500"/>
                </a:lnTo>
                <a:lnTo>
                  <a:pt x="0" y="2367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0" y="2396255"/>
            <a:ext cx="18855410" cy="5494490"/>
          </a:xfrm>
          <a:custGeom>
            <a:avLst/>
            <a:gdLst/>
            <a:ahLst/>
            <a:cxnLst/>
            <a:rect r="r" b="b" t="t" l="l"/>
            <a:pathLst>
              <a:path h="5494490" w="18855410">
                <a:moveTo>
                  <a:pt x="0" y="0"/>
                </a:moveTo>
                <a:lnTo>
                  <a:pt x="18855410" y="0"/>
                </a:lnTo>
                <a:lnTo>
                  <a:pt x="18855410" y="5494490"/>
                </a:lnTo>
                <a:lnTo>
                  <a:pt x="0" y="5494490"/>
                </a:lnTo>
                <a:lnTo>
                  <a:pt x="0" y="0"/>
                </a:lnTo>
                <a:close/>
              </a:path>
            </a:pathLst>
          </a:custGeom>
          <a:blipFill>
            <a:blip r:embed="rId9"/>
            <a:stretch>
              <a:fillRect l="0" t="0" r="0" b="0"/>
            </a:stretch>
          </a:blipFill>
        </p:spPr>
      </p:sp>
      <p:sp>
        <p:nvSpPr>
          <p:cNvPr name="TextBox 7" id="7"/>
          <p:cNvSpPr txBox="true"/>
          <p:nvPr/>
        </p:nvSpPr>
        <p:spPr>
          <a:xfrm rot="0">
            <a:off x="4190672" y="905123"/>
            <a:ext cx="9906656" cy="1221867"/>
          </a:xfrm>
          <a:prstGeom prst="rect">
            <a:avLst/>
          </a:prstGeom>
        </p:spPr>
        <p:txBody>
          <a:bodyPr anchor="t" rtlCol="false" tIns="0" lIns="0" bIns="0" rIns="0">
            <a:spAutoFit/>
          </a:bodyPr>
          <a:lstStyle/>
          <a:p>
            <a:pPr algn="ctr">
              <a:lnSpc>
                <a:spcPts val="9024"/>
              </a:lnSpc>
            </a:pPr>
            <a:r>
              <a:rPr lang="en-US" sz="9600">
                <a:solidFill>
                  <a:srgbClr val="000000"/>
                </a:solidFill>
                <a:latin typeface="Gochi Hand"/>
              </a:rPr>
              <a:t>TABLA EMPLEADOS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2317005"/>
            <a:ext cx="19378353" cy="5452014"/>
          </a:xfrm>
          <a:custGeom>
            <a:avLst/>
            <a:gdLst/>
            <a:ahLst/>
            <a:cxnLst/>
            <a:rect r="r" b="b" t="t" l="l"/>
            <a:pathLst>
              <a:path h="5452014" w="19378353">
                <a:moveTo>
                  <a:pt x="0" y="0"/>
                </a:moveTo>
                <a:lnTo>
                  <a:pt x="19378353" y="0"/>
                </a:lnTo>
                <a:lnTo>
                  <a:pt x="19378353" y="5452013"/>
                </a:lnTo>
                <a:lnTo>
                  <a:pt x="0" y="5452013"/>
                </a:lnTo>
                <a:lnTo>
                  <a:pt x="0" y="0"/>
                </a:lnTo>
                <a:close/>
              </a:path>
            </a:pathLst>
          </a:custGeom>
          <a:blipFill>
            <a:blip r:embed="rId5"/>
            <a:stretch>
              <a:fillRect l="0" t="0" r="0" b="0"/>
            </a:stretch>
          </a:blipFill>
        </p:spPr>
      </p:sp>
      <p:sp>
        <p:nvSpPr>
          <p:cNvPr name="TextBox 5" id="5"/>
          <p:cNvSpPr txBox="true"/>
          <p:nvPr/>
        </p:nvSpPr>
        <p:spPr>
          <a:xfrm rot="0">
            <a:off x="4760595" y="830315"/>
            <a:ext cx="8766810" cy="1221867"/>
          </a:xfrm>
          <a:prstGeom prst="rect">
            <a:avLst/>
          </a:prstGeom>
        </p:spPr>
        <p:txBody>
          <a:bodyPr anchor="t" rtlCol="false" tIns="0" lIns="0" bIns="0" rIns="0">
            <a:spAutoFit/>
          </a:bodyPr>
          <a:lstStyle/>
          <a:p>
            <a:pPr algn="ctr">
              <a:lnSpc>
                <a:spcPts val="9024"/>
              </a:lnSpc>
            </a:pPr>
            <a:r>
              <a:rPr lang="en-US" sz="9600">
                <a:solidFill>
                  <a:srgbClr val="000000"/>
                </a:solidFill>
                <a:latin typeface="Gochi Hand"/>
              </a:rPr>
              <a:t>TABLA PAQUETES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3026566">
            <a:off x="-835472" y="-587726"/>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71314">
            <a:off x="16423828" y="8074550"/>
            <a:ext cx="3728345" cy="2367499"/>
          </a:xfrm>
          <a:custGeom>
            <a:avLst/>
            <a:gdLst/>
            <a:ahLst/>
            <a:cxnLst/>
            <a:rect r="r" b="b" t="t" l="l"/>
            <a:pathLst>
              <a:path h="2367499" w="3728345">
                <a:moveTo>
                  <a:pt x="0" y="0"/>
                </a:moveTo>
                <a:lnTo>
                  <a:pt x="3728344" y="0"/>
                </a:lnTo>
                <a:lnTo>
                  <a:pt x="3728344" y="2367500"/>
                </a:lnTo>
                <a:lnTo>
                  <a:pt x="0" y="2367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5272" y="2344490"/>
            <a:ext cx="18336897" cy="5598020"/>
          </a:xfrm>
          <a:custGeom>
            <a:avLst/>
            <a:gdLst/>
            <a:ahLst/>
            <a:cxnLst/>
            <a:rect r="r" b="b" t="t" l="l"/>
            <a:pathLst>
              <a:path h="5598020" w="18336897">
                <a:moveTo>
                  <a:pt x="0" y="0"/>
                </a:moveTo>
                <a:lnTo>
                  <a:pt x="18336897" y="0"/>
                </a:lnTo>
                <a:lnTo>
                  <a:pt x="18336897" y="5598020"/>
                </a:lnTo>
                <a:lnTo>
                  <a:pt x="0" y="5598020"/>
                </a:lnTo>
                <a:lnTo>
                  <a:pt x="0" y="0"/>
                </a:lnTo>
                <a:close/>
              </a:path>
            </a:pathLst>
          </a:custGeom>
          <a:blipFill>
            <a:blip r:embed="rId7"/>
            <a:stretch>
              <a:fillRect l="0" t="-1539" r="0" b="-1539"/>
            </a:stretch>
          </a:blipFill>
        </p:spPr>
      </p:sp>
      <p:sp>
        <p:nvSpPr>
          <p:cNvPr name="TextBox 6" id="6"/>
          <p:cNvSpPr txBox="true"/>
          <p:nvPr/>
        </p:nvSpPr>
        <p:spPr>
          <a:xfrm rot="0">
            <a:off x="4760595" y="834149"/>
            <a:ext cx="8766810" cy="1221867"/>
          </a:xfrm>
          <a:prstGeom prst="rect">
            <a:avLst/>
          </a:prstGeom>
        </p:spPr>
        <p:txBody>
          <a:bodyPr anchor="t" rtlCol="false" tIns="0" lIns="0" bIns="0" rIns="0">
            <a:spAutoFit/>
          </a:bodyPr>
          <a:lstStyle/>
          <a:p>
            <a:pPr algn="ctr">
              <a:lnSpc>
                <a:spcPts val="9024"/>
              </a:lnSpc>
            </a:pPr>
            <a:r>
              <a:rPr lang="en-US" sz="9600">
                <a:solidFill>
                  <a:srgbClr val="000000"/>
                </a:solidFill>
                <a:latin typeface="Gochi Hand"/>
              </a:rPr>
              <a:t>TABLA RESERVAS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045556" y="2715857"/>
            <a:ext cx="8766810" cy="5014517"/>
          </a:xfrm>
          <a:prstGeom prst="rect">
            <a:avLst/>
          </a:prstGeom>
        </p:spPr>
        <p:txBody>
          <a:bodyPr anchor="t" rtlCol="false" tIns="0" lIns="0" bIns="0" rIns="0">
            <a:spAutoFit/>
          </a:bodyPr>
          <a:lstStyle/>
          <a:p>
            <a:pPr algn="ctr">
              <a:lnSpc>
                <a:spcPts val="12877"/>
              </a:lnSpc>
            </a:pPr>
            <a:r>
              <a:rPr lang="en-US" sz="13698">
                <a:solidFill>
                  <a:srgbClr val="FFFFFF"/>
                </a:solidFill>
                <a:latin typeface="Gochi Hand"/>
              </a:rPr>
              <a:t>MANEJO DE CONCEPTOS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376104" y="-1727422"/>
            <a:ext cx="7535792" cy="14288352"/>
          </a:xfrm>
          <a:custGeom>
            <a:avLst/>
            <a:gdLst/>
            <a:ahLst/>
            <a:cxnLst/>
            <a:rect r="r" b="b" t="t" l="l"/>
            <a:pathLst>
              <a:path h="14288352" w="7535792">
                <a:moveTo>
                  <a:pt x="0" y="0"/>
                </a:moveTo>
                <a:lnTo>
                  <a:pt x="7535792" y="0"/>
                </a:lnTo>
                <a:lnTo>
                  <a:pt x="7535792" y="14288352"/>
                </a:lnTo>
                <a:lnTo>
                  <a:pt x="0" y="14288352"/>
                </a:lnTo>
                <a:lnTo>
                  <a:pt x="0" y="0"/>
                </a:lnTo>
                <a:close/>
              </a:path>
            </a:pathLst>
          </a:custGeom>
          <a:blipFill>
            <a:blip r:embed="rId3"/>
            <a:stretch>
              <a:fillRect l="0" t="0" r="-45997" b="0"/>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2534851" y="1593994"/>
            <a:ext cx="1364676" cy="937905"/>
          </a:xfrm>
          <a:custGeom>
            <a:avLst/>
            <a:gdLst/>
            <a:ahLst/>
            <a:cxnLst/>
            <a:rect r="r" b="b" t="t" l="l"/>
            <a:pathLst>
              <a:path h="937905" w="1364676">
                <a:moveTo>
                  <a:pt x="0" y="0"/>
                </a:moveTo>
                <a:lnTo>
                  <a:pt x="1364676" y="0"/>
                </a:lnTo>
                <a:lnTo>
                  <a:pt x="1364676"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24712" y="3172556"/>
            <a:ext cx="9838576" cy="890197"/>
          </a:xfrm>
          <a:prstGeom prst="rect">
            <a:avLst/>
          </a:prstGeom>
        </p:spPr>
        <p:txBody>
          <a:bodyPr anchor="t" rtlCol="false" tIns="0" lIns="0" bIns="0" rIns="0">
            <a:spAutoFit/>
          </a:bodyPr>
          <a:lstStyle/>
          <a:p>
            <a:pPr algn="ctr">
              <a:lnSpc>
                <a:spcPts val="5740"/>
              </a:lnSpc>
            </a:pP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3577414" y="1920071"/>
            <a:ext cx="11133172" cy="1146664"/>
          </a:xfrm>
          <a:prstGeom prst="rect">
            <a:avLst/>
          </a:prstGeom>
        </p:spPr>
        <p:txBody>
          <a:bodyPr anchor="t" rtlCol="false" tIns="0" lIns="0" bIns="0" rIns="0">
            <a:spAutoFit/>
          </a:bodyPr>
          <a:lstStyle/>
          <a:p>
            <a:pPr algn="ctr">
              <a:lnSpc>
                <a:spcPts val="9240"/>
              </a:lnSpc>
              <a:spcBef>
                <a:spcPct val="0"/>
              </a:spcBef>
            </a:pPr>
            <a:r>
              <a:rPr lang="en-US" sz="6600">
                <a:solidFill>
                  <a:srgbClr val="000000"/>
                </a:solidFill>
                <a:latin typeface="Gochi Hand"/>
              </a:rPr>
              <a:t>MUESTRA UN EJEMPLO DE DDL.</a:t>
            </a:r>
          </a:p>
        </p:txBody>
      </p:sp>
      <p:sp>
        <p:nvSpPr>
          <p:cNvPr name="TextBox 12" id="12"/>
          <p:cNvSpPr txBox="true"/>
          <p:nvPr/>
        </p:nvSpPr>
        <p:spPr>
          <a:xfrm rot="0">
            <a:off x="5377115" y="3238640"/>
            <a:ext cx="11882185" cy="5682600"/>
          </a:xfrm>
          <a:prstGeom prst="rect">
            <a:avLst/>
          </a:prstGeom>
        </p:spPr>
        <p:txBody>
          <a:bodyPr anchor="t" rtlCol="false" tIns="0" lIns="0" bIns="0" rIns="0">
            <a:spAutoFit/>
          </a:bodyPr>
          <a:lstStyle/>
          <a:p>
            <a:pPr>
              <a:lnSpc>
                <a:spcPts val="7560"/>
              </a:lnSpc>
              <a:spcBef>
                <a:spcPct val="0"/>
              </a:spcBef>
            </a:pPr>
            <a:r>
              <a:rPr lang="en-US" sz="5400">
                <a:solidFill>
                  <a:srgbClr val="000000"/>
                </a:solidFill>
                <a:latin typeface="Gochi Hand"/>
              </a:rPr>
              <a:t>CREATE TABLE USUARIOS (</a:t>
            </a:r>
          </a:p>
          <a:p>
            <a:pPr>
              <a:lnSpc>
                <a:spcPts val="7560"/>
              </a:lnSpc>
              <a:spcBef>
                <a:spcPct val="0"/>
              </a:spcBef>
            </a:pPr>
            <a:r>
              <a:rPr lang="en-US" sz="5400">
                <a:solidFill>
                  <a:srgbClr val="000000"/>
                </a:solidFill>
                <a:latin typeface="Gochi Hand"/>
              </a:rPr>
              <a:t>    ID  INT PRIMARY KEY,</a:t>
            </a:r>
          </a:p>
          <a:p>
            <a:pPr>
              <a:lnSpc>
                <a:spcPts val="7560"/>
              </a:lnSpc>
              <a:spcBef>
                <a:spcPct val="0"/>
              </a:spcBef>
            </a:pPr>
            <a:r>
              <a:rPr lang="en-US" sz="5400">
                <a:solidFill>
                  <a:srgbClr val="000000"/>
                </a:solidFill>
                <a:latin typeface="Gochi Hand"/>
              </a:rPr>
              <a:t>    NOMBRE  VARCHAR(50),</a:t>
            </a:r>
          </a:p>
          <a:p>
            <a:pPr>
              <a:lnSpc>
                <a:spcPts val="7560"/>
              </a:lnSpc>
              <a:spcBef>
                <a:spcPct val="0"/>
              </a:spcBef>
            </a:pPr>
            <a:r>
              <a:rPr lang="en-US" sz="5400">
                <a:solidFill>
                  <a:srgbClr val="000000"/>
                </a:solidFill>
                <a:latin typeface="Gochi Hand"/>
              </a:rPr>
              <a:t>    EDAD  INT,</a:t>
            </a:r>
          </a:p>
          <a:p>
            <a:pPr>
              <a:lnSpc>
                <a:spcPts val="7560"/>
              </a:lnSpc>
              <a:spcBef>
                <a:spcPct val="0"/>
              </a:spcBef>
            </a:pPr>
            <a:r>
              <a:rPr lang="en-US" sz="5400">
                <a:solidFill>
                  <a:srgbClr val="000000"/>
                </a:solidFill>
                <a:latin typeface="Gochi Hand"/>
              </a:rPr>
              <a:t>    EMAIL  VARCHAR(100)</a:t>
            </a:r>
          </a:p>
          <a:p>
            <a:pPr>
              <a:lnSpc>
                <a:spcPts val="7560"/>
              </a:lnSpc>
              <a:spcBef>
                <a:spcPct val="0"/>
              </a:spcBef>
            </a:pPr>
            <a:r>
              <a:rPr lang="en-US" sz="5400">
                <a:solidFill>
                  <a:srgbClr val="000000"/>
                </a:solidFill>
                <a:latin typeface="Gochi Han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DAF0q7z8udY</dc:identifier>
  <dcterms:modified xsi:type="dcterms:W3CDTF">2011-08-01T06:04:30Z</dcterms:modified>
  <cp:revision>1</cp:revision>
  <dc:title>Presentación Proyecto Creativo Divertido Negro</dc:title>
</cp:coreProperties>
</file>